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3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75" r:id="rId13"/>
    <p:sldId id="258" r:id="rId14"/>
    <p:sldId id="260" r:id="rId15"/>
    <p:sldId id="261" r:id="rId16"/>
    <p:sldId id="274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6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1590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6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3122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27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6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697" y="2126222"/>
            <a:ext cx="8742751" cy="37776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1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1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8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1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8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7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C1743-C983-43CC-97BB-8641211B72C9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10B322-8478-4B5F-932F-05107D82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1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7368" y="1768151"/>
            <a:ext cx="8915399" cy="2262781"/>
          </a:xfrm>
        </p:spPr>
        <p:txBody>
          <a:bodyPr/>
          <a:lstStyle/>
          <a:p>
            <a:r>
              <a:rPr lang="en-US" b="1" dirty="0" smtClean="0"/>
              <a:t>Ch. 5 Marketing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Review </a:t>
            </a:r>
            <a:r>
              <a:rPr lang="en-US" b="1" dirty="0" smtClean="0"/>
              <a:t>Presentation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9404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57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actual cost of a product or service paid by the customer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1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41" y="624110"/>
            <a:ext cx="9815771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 cost of the product to the store is $280 and the rate of mark-up is 45%, what price will the consumer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469502"/>
            <a:ext cx="9679525" cy="3777622"/>
          </a:xfrm>
        </p:spPr>
        <p:txBody>
          <a:bodyPr/>
          <a:lstStyle/>
          <a:p>
            <a:pPr lvl="0"/>
            <a:r>
              <a:rPr lang="en-US" dirty="0" smtClean="0"/>
              <a:t>cost </a:t>
            </a:r>
            <a:r>
              <a:rPr lang="en-US" dirty="0" smtClean="0"/>
              <a:t>x rate of mark-up </a:t>
            </a:r>
            <a:r>
              <a:rPr lang="en-US" dirty="0"/>
              <a:t>percentage = Mark-up price </a:t>
            </a:r>
            <a:endParaRPr lang="en-US" dirty="0" smtClean="0"/>
          </a:p>
          <a:p>
            <a:pPr lvl="0"/>
            <a:r>
              <a:rPr lang="en-US" dirty="0" smtClean="0"/>
              <a:t>cost </a:t>
            </a:r>
            <a:r>
              <a:rPr lang="en-US" dirty="0" smtClean="0"/>
              <a:t>+ mark-up </a:t>
            </a:r>
            <a:r>
              <a:rPr lang="en-US" dirty="0"/>
              <a:t>price = Selling price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/>
              <a:t>280 x .45 = 126 = mark-up price</a:t>
            </a:r>
          </a:p>
          <a:p>
            <a:pPr lvl="0"/>
            <a:r>
              <a:rPr lang="en-US" dirty="0"/>
              <a:t>280 + 126 = </a:t>
            </a:r>
            <a:r>
              <a:rPr lang="en-US" sz="3600" b="1" dirty="0" smtClean="0"/>
              <a:t>406 = selling price</a:t>
            </a:r>
            <a:endParaRPr lang="en-US" b="1" dirty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2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the difference between the customer’s view of price and the businesses view of price?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044" y="2676728"/>
            <a:ext cx="8742751" cy="3777622"/>
          </a:xfrm>
        </p:spPr>
        <p:txBody>
          <a:bodyPr/>
          <a:lstStyle/>
          <a:p>
            <a:r>
              <a:rPr lang="en-US" dirty="0" smtClean="0"/>
              <a:t>A customer views the price in determining the </a:t>
            </a:r>
            <a:r>
              <a:rPr lang="en-US" b="1" dirty="0" smtClean="0"/>
              <a:t>value</a:t>
            </a:r>
            <a:r>
              <a:rPr lang="en-US" dirty="0" smtClean="0"/>
              <a:t> they receive from purchasing the product.</a:t>
            </a:r>
          </a:p>
          <a:p>
            <a:r>
              <a:rPr lang="en-US" dirty="0" smtClean="0"/>
              <a:t>A business views the price as contributing to the </a:t>
            </a:r>
            <a:r>
              <a:rPr lang="en-US" b="1" dirty="0" smtClean="0"/>
              <a:t>profit</a:t>
            </a:r>
            <a:r>
              <a:rPr lang="en-US" dirty="0" smtClean="0"/>
              <a:t> they need.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5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two types of credit used by a business?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credit</a:t>
            </a:r>
          </a:p>
          <a:p>
            <a:r>
              <a:rPr lang="en-US" dirty="0" smtClean="0"/>
              <a:t>Consumer credit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0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767" y="624110"/>
            <a:ext cx="9563845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does buying on credit end up costing the consumer more in the long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7721" y="2760704"/>
            <a:ext cx="8742751" cy="3777622"/>
          </a:xfrm>
        </p:spPr>
        <p:txBody>
          <a:bodyPr/>
          <a:lstStyle/>
          <a:p>
            <a:r>
              <a:rPr lang="en-US" dirty="0" smtClean="0"/>
              <a:t>Interest is charged on the principle of the loan and accumulates as time goes by.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a business if credit is poorly managed?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will fail.</a:t>
            </a:r>
          </a:p>
          <a:p>
            <a:pPr lvl="1"/>
            <a:r>
              <a:rPr lang="en-US" dirty="0" smtClean="0"/>
              <a:t>go into bankruptcy</a:t>
            </a:r>
          </a:p>
          <a:p>
            <a:pPr lvl="1"/>
            <a:r>
              <a:rPr lang="en-US" dirty="0" smtClean="0"/>
              <a:t>Go out of business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2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42" y="85206"/>
            <a:ext cx="10392746" cy="1325563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Go online and calculate the monthly payment and total interest paid for the following examples: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00B050"/>
                </a:solidFill>
              </a:rPr>
              <a:t>Home </a:t>
            </a:r>
            <a:r>
              <a:rPr lang="en-US" b="1" dirty="0">
                <a:solidFill>
                  <a:srgbClr val="00B050"/>
                </a:solidFill>
              </a:rPr>
              <a:t>loan for </a:t>
            </a:r>
            <a:r>
              <a:rPr lang="en-US" b="1" dirty="0" smtClean="0">
                <a:solidFill>
                  <a:srgbClr val="00B050"/>
                </a:solidFill>
              </a:rPr>
              <a:t>$75,000 </a:t>
            </a:r>
            <a:r>
              <a:rPr lang="en-US" b="1" dirty="0">
                <a:solidFill>
                  <a:srgbClr val="00B050"/>
                </a:solidFill>
              </a:rPr>
              <a:t>for </a:t>
            </a:r>
            <a:r>
              <a:rPr lang="en-US" b="1" dirty="0" smtClean="0">
                <a:solidFill>
                  <a:srgbClr val="00B050"/>
                </a:solidFill>
              </a:rPr>
              <a:t>35 </a:t>
            </a:r>
            <a:r>
              <a:rPr lang="en-US" b="1" dirty="0">
                <a:solidFill>
                  <a:srgbClr val="00B050"/>
                </a:solidFill>
              </a:rPr>
              <a:t>years </a:t>
            </a:r>
            <a:r>
              <a:rPr lang="en-US" b="1" dirty="0" smtClean="0">
                <a:solidFill>
                  <a:srgbClr val="00B050"/>
                </a:solidFill>
              </a:rPr>
              <a:t>at 4% rate</a:t>
            </a:r>
            <a:r>
              <a:rPr lang="en-US" b="1" dirty="0">
                <a:solidFill>
                  <a:srgbClr val="00B050"/>
                </a:solidFill>
              </a:rPr>
              <a:t>.</a:t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0082"/>
            <a:ext cx="11963401" cy="3723012"/>
          </a:xfrm>
        </p:spPr>
        <p:txBody>
          <a:bodyPr/>
          <a:lstStyle/>
          <a:p>
            <a:r>
              <a:rPr lang="en-US" b="1" dirty="0"/>
              <a:t>Monthly </a:t>
            </a:r>
            <a:r>
              <a:rPr lang="en-US" b="1" dirty="0" smtClean="0"/>
              <a:t>payment   +   total </a:t>
            </a:r>
            <a:r>
              <a:rPr lang="en-US" b="1" dirty="0"/>
              <a:t>interest paid   	</a:t>
            </a:r>
            <a:r>
              <a:rPr lang="en-US" b="1" dirty="0" smtClean="0"/>
              <a:t>=   total pd. back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__________  +</a:t>
            </a:r>
            <a:r>
              <a:rPr lang="en-US" dirty="0"/>
              <a:t>	</a:t>
            </a:r>
            <a:r>
              <a:rPr lang="en-US" dirty="0" smtClean="0"/>
              <a:t>______________   =</a:t>
            </a:r>
            <a:r>
              <a:rPr lang="en-US" dirty="0"/>
              <a:t>	</a:t>
            </a:r>
            <a:r>
              <a:rPr lang="en-US" dirty="0" smtClean="0"/>
              <a:t>________________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278" t="19999" r="36195" b="27100"/>
          <a:stretch/>
        </p:blipFill>
        <p:spPr>
          <a:xfrm>
            <a:off x="2258008" y="3312367"/>
            <a:ext cx="6428792" cy="37602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23969" y="2545710"/>
            <a:ext cx="19928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4"/>
                </a:solidFill>
                <a:effectLst/>
              </a:rPr>
              <a:t>$ 332.08</a:t>
            </a:r>
            <a:endParaRPr lang="en-US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56160" y="2506640"/>
            <a:ext cx="2896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4"/>
                </a:solidFill>
                <a:effectLst/>
              </a:rPr>
              <a:t>$ 139,474.04</a:t>
            </a:r>
            <a:endParaRPr lang="en-US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059" y="2527048"/>
            <a:ext cx="26388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4"/>
                </a:solidFill>
                <a:effectLst/>
              </a:rPr>
              <a:t>$ 64,474.04</a:t>
            </a:r>
            <a:endParaRPr lang="en-US" sz="36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8" name="Picture 7" descr="Article: Price is what you pay, Value is what you get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5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494" y="390844"/>
            <a:ext cx="10105021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Online shopping has become very popular in the past few years.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24947" y="1987420"/>
            <a:ext cx="10739501" cy="3916424"/>
          </a:xfrm>
        </p:spPr>
        <p:txBody>
          <a:bodyPr>
            <a:noAutofit/>
          </a:bodyPr>
          <a:lstStyle/>
          <a:p>
            <a:r>
              <a:rPr lang="en-US" sz="3200" dirty="0"/>
              <a:t>Give me two reasons people like to shop on line.  </a:t>
            </a:r>
            <a:endParaRPr lang="en-US" sz="3200" dirty="0" smtClean="0"/>
          </a:p>
          <a:p>
            <a:r>
              <a:rPr lang="en-US" sz="3200" dirty="0" smtClean="0"/>
              <a:t>Tell </a:t>
            </a:r>
            <a:r>
              <a:rPr lang="en-US" sz="3200" dirty="0"/>
              <a:t>me 1 </a:t>
            </a:r>
            <a:r>
              <a:rPr lang="en-US" sz="3200" b="1" dirty="0"/>
              <a:t>advantage</a:t>
            </a:r>
            <a:r>
              <a:rPr lang="en-US" sz="3200" dirty="0"/>
              <a:t> and 1 </a:t>
            </a:r>
            <a:r>
              <a:rPr lang="en-US" sz="3200" b="1" dirty="0"/>
              <a:t>disadvantage</a:t>
            </a:r>
            <a:r>
              <a:rPr lang="en-US" sz="3200" dirty="0"/>
              <a:t> a business faces when customers can compare prices using the internet.  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is an idea a business can do to compete if it doesn’t have the lowest priced products?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5" name="Picture 4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9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Emphasizes factors other than price as the important reason for customers to buy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697" y="2462124"/>
            <a:ext cx="8742751" cy="3777622"/>
          </a:xfrm>
        </p:spPr>
        <p:txBody>
          <a:bodyPr/>
          <a:lstStyle/>
          <a:p>
            <a:r>
              <a:rPr lang="en-US" dirty="0" smtClean="0"/>
              <a:t>Non-price competition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2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Rivalry among businesses where the primary difference is the price offered.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competition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9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Financing offered by one business to another business.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credit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Credit extended by a retail business to the final consumer.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 credit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69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8" y="365125"/>
            <a:ext cx="10263673" cy="1325563"/>
          </a:xfrm>
        </p:spPr>
        <p:txBody>
          <a:bodyPr>
            <a:noAutofit/>
          </a:bodyPr>
          <a:lstStyle/>
          <a:p>
            <a:r>
              <a:rPr lang="en-US" sz="3200" dirty="0"/>
              <a:t>Budgeting for marketing activities, obtaining the necessary financing, and providing financial assistance to customers to assist them with purchasing the organization’s products and services.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857" y="3533192"/>
            <a:ext cx="8915400" cy="3777622"/>
          </a:xfrm>
        </p:spPr>
        <p:txBody>
          <a:bodyPr/>
          <a:lstStyle/>
          <a:p>
            <a:r>
              <a:rPr lang="en-US" dirty="0" smtClean="0"/>
              <a:t>financing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amount added to the cost of a product to determine the selling price.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Mark-up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5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price consumers are charged for a product or service.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Selling price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37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82005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Establishing and communicating the value of products and services to prospective customers.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959" y="2768082"/>
            <a:ext cx="8915400" cy="3777622"/>
          </a:xfrm>
        </p:spPr>
        <p:txBody>
          <a:bodyPr/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pic>
        <p:nvPicPr>
          <p:cNvPr id="4" name="Picture 3" descr="Article: Price is what you pay, Value is what you get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110"/>
            <a:ext cx="1357376" cy="7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5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403</Words>
  <Application>Microsoft Office PowerPoint</Application>
  <PresentationFormat>Widescreen</PresentationFormat>
  <Paragraphs>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Wisp</vt:lpstr>
      <vt:lpstr>Ch. 5 Marketing  Review Presentation</vt:lpstr>
      <vt:lpstr>Emphasizes factors other than price as the important reason for customers to buy </vt:lpstr>
      <vt:lpstr>Rivalry among businesses where the primary difference is the price offered. </vt:lpstr>
      <vt:lpstr>Financing offered by one business to another business. </vt:lpstr>
      <vt:lpstr>Credit extended by a retail business to the final consumer. </vt:lpstr>
      <vt:lpstr>Budgeting for marketing activities, obtaining the necessary financing, and providing financial assistance to customers to assist them with purchasing the organization’s products and services. </vt:lpstr>
      <vt:lpstr>An amount added to the cost of a product to determine the selling price.</vt:lpstr>
      <vt:lpstr>The price consumers are charged for a product or service. </vt:lpstr>
      <vt:lpstr>Establishing and communicating the value of products and services to prospective customers.</vt:lpstr>
      <vt:lpstr>The actual cost of a product or service paid by the customer. </vt:lpstr>
      <vt:lpstr>If the cost of the product to the store is $280 and the rate of mark-up is 45%, what price will the consumer pay</vt:lpstr>
      <vt:lpstr>What’s the difference between the customer’s view of price and the businesses view of price?</vt:lpstr>
      <vt:lpstr>What are two types of credit used by a business? </vt:lpstr>
      <vt:lpstr>Why does buying on credit end up costing the consumer more in the long run</vt:lpstr>
      <vt:lpstr>What happens to a business if credit is poorly managed? </vt:lpstr>
      <vt:lpstr>Go online and calculate the monthly payment and total interest paid for the following examples: Home loan for $75,000 for 35 years at 4% rate.  </vt:lpstr>
      <vt:lpstr>Online shopping has become very popular in the past few years.  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5 Marketing Review Presentation</dc:title>
  <dc:creator>Ellsworth, Tricia</dc:creator>
  <cp:lastModifiedBy>Ellsworth, Tricia</cp:lastModifiedBy>
  <cp:revision>33</cp:revision>
  <dcterms:created xsi:type="dcterms:W3CDTF">2019-05-20T13:30:03Z</dcterms:created>
  <dcterms:modified xsi:type="dcterms:W3CDTF">2019-05-23T17:22:28Z</dcterms:modified>
</cp:coreProperties>
</file>